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8" r:id="rId3"/>
    <p:sldId id="266" r:id="rId4"/>
    <p:sldId id="259" r:id="rId5"/>
    <p:sldId id="261" r:id="rId6"/>
    <p:sldId id="257" r:id="rId7"/>
    <p:sldId id="276" r:id="rId8"/>
    <p:sldId id="277" r:id="rId9"/>
    <p:sldId id="262" r:id="rId10"/>
    <p:sldId id="263" r:id="rId11"/>
    <p:sldId id="264" r:id="rId12"/>
    <p:sldId id="269" r:id="rId13"/>
    <p:sldId id="278" r:id="rId14"/>
    <p:sldId id="270" r:id="rId15"/>
    <p:sldId id="271" r:id="rId16"/>
    <p:sldId id="272" r:id="rId17"/>
    <p:sldId id="279" r:id="rId18"/>
    <p:sldId id="280" r:id="rId19"/>
    <p:sldId id="281" r:id="rId20"/>
    <p:sldId id="282" r:id="rId21"/>
    <p:sldId id="283" r:id="rId22"/>
    <p:sldId id="287" r:id="rId23"/>
    <p:sldId id="288" r:id="rId24"/>
    <p:sldId id="289" r:id="rId25"/>
    <p:sldId id="290" r:id="rId26"/>
    <p:sldId id="285" r:id="rId27"/>
    <p:sldId id="291" r:id="rId28"/>
    <p:sldId id="292" r:id="rId29"/>
    <p:sldId id="293" r:id="rId30"/>
    <p:sldId id="286" r:id="rId31"/>
    <p:sldId id="284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74" r:id="rId41"/>
    <p:sldId id="273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746E-78D2-43B0-A9B7-8DD36E0285B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D05B-6C52-42B7-ACDA-492B3ED1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D05B-6C52-42B7-ACDA-492B3ED13E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0539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222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325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28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375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4804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222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05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834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1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46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81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05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653B00-B4A5-4456-8074-FCE9893D894B}" type="datetimeFigureOut">
              <a:rPr lang="ro-RO" smtClean="0"/>
              <a:t>24.01.2020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238">
                <a:solidFill>
                  <a:srgbClr val="FFFFFF"/>
                </a:solidFill>
              </a:defRPr>
            </a:lvl1pPr>
          </a:lstStyle>
          <a:p>
            <a:fld id="{A20DB227-0F55-45A9-A741-4E4F281F811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35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600"/>
        </a:spcBef>
        <a:buFont typeface="Arial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0302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73202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4652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014984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186434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13.xml"/><Relationship Id="rId7" Type="http://schemas.openxmlformats.org/officeDocument/2006/relationships/image" Target="../media/image2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6525"/>
            <a:ext cx="9174956" cy="5280025"/>
            <a:chOff x="4496" y="-136525"/>
            <a:chExt cx="9170460" cy="5280025"/>
          </a:xfrm>
        </p:grpSpPr>
        <p:pic>
          <p:nvPicPr>
            <p:cNvPr id="18" name="Picture 4" descr="Imagine similarÄ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3664" r="3333" b="3335"/>
            <a:stretch/>
          </p:blipFill>
          <p:spPr bwMode="auto">
            <a:xfrm>
              <a:off x="4571998" y="-1"/>
              <a:ext cx="4572002" cy="514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magine similarÄ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1"/>
              <a:ext cx="4571999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600308" y="91587"/>
              <a:ext cx="4491550" cy="116955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sz="3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AROUND THE FIRE </a:t>
              </a:r>
            </a:p>
            <a:p>
              <a:pPr algn="ctr"/>
              <a:r>
                <a:rPr lang="ro-RO" sz="3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OVER THE WATERS</a:t>
              </a:r>
              <a:endPara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6774" y="1524750"/>
              <a:ext cx="30186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ro-RO" sz="1600" dirty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Arial" pitchFamily="34" charset="0"/>
                  <a:cs typeface="Arial" pitchFamily="34" charset="0"/>
                </a:rPr>
                <a:t>SHARING ARTS, </a:t>
              </a:r>
            </a:p>
            <a:p>
              <a:r>
                <a:rPr lang="ro-RO" sz="1600" dirty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Arial" pitchFamily="34" charset="0"/>
                  <a:cs typeface="Arial" pitchFamily="34" charset="0"/>
                </a:rPr>
                <a:t>MUSIC AND CULTURE </a:t>
              </a:r>
            </a:p>
            <a:p>
              <a:r>
                <a:rPr lang="ro-RO" sz="1600" dirty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Arial" pitchFamily="34" charset="0"/>
                  <a:cs typeface="Arial" pitchFamily="34" charset="0"/>
                </a:rPr>
                <a:t>FOR PEACE AND INCLUSION</a:t>
              </a:r>
              <a:endParaRPr lang="en-US" sz="16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6299" y="205470"/>
              <a:ext cx="4339397" cy="9417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>
                  <a:gd name="adj" fmla="val 36590"/>
                </a:avLst>
              </a:prstTxWarp>
              <a:spAutoFit/>
            </a:bodyPr>
            <a:lstStyle/>
            <a:p>
              <a:pPr algn="ctr"/>
              <a:r>
                <a:rPr lang="ro-RO" sz="5400" b="1" cap="none" spc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effectLst/>
                  <a:latin typeface="Segoe Script" pitchFamily="66" charset="0"/>
                  <a:cs typeface="Arial" pitchFamily="34" charset="0"/>
                </a:rPr>
                <a:t>AURORA</a:t>
              </a:r>
              <a:endParaRPr lang="en-US" sz="5400" b="1" cap="none" spc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/>
                <a:latin typeface="Segoe Script" pitchFamily="66" charset="0"/>
                <a:cs typeface="Arial" pitchFamily="34" charset="0"/>
              </a:endParaRPr>
            </a:p>
          </p:txBody>
        </p:sp>
        <p:sp>
          <p:nvSpPr>
            <p:cNvPr id="23" name="AutoShape 6" descr="Imagini pentru erasmus +  clipart"/>
            <p:cNvSpPr>
              <a:spLocks noChangeAspect="1" noChangeArrowheads="1"/>
            </p:cNvSpPr>
            <p:nvPr/>
          </p:nvSpPr>
          <p:spPr bwMode="auto">
            <a:xfrm>
              <a:off x="155575" y="-136525"/>
              <a:ext cx="296863" cy="296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8" descr="Imagini pentru erasmus +  clipart"/>
            <p:cNvSpPr>
              <a:spLocks noChangeAspect="1" noChangeArrowheads="1"/>
            </p:cNvSpPr>
            <p:nvPr/>
          </p:nvSpPr>
          <p:spPr bwMode="auto">
            <a:xfrm>
              <a:off x="307975" y="15875"/>
              <a:ext cx="296863" cy="296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10" descr="Imagini pentru erasmus +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22" y="4440105"/>
              <a:ext cx="2905761" cy="591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021802" y="4336018"/>
              <a:ext cx="215315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o-RO" b="1" cap="none" spc="710" dirty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2019-2021</a:t>
              </a:r>
              <a:endParaRPr lang="en-US" b="1" cap="none" spc="710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12" descr="https://www341.lunapic.com/editor/working/156380298139025333?219635069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86" t="15955" r="40066" b="44861"/>
            <a:stretch/>
          </p:blipFill>
          <p:spPr bwMode="auto">
            <a:xfrm>
              <a:off x="2562225" y="1428750"/>
              <a:ext cx="990600" cy="102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874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34" y="573528"/>
            <a:ext cx="6534726" cy="4158462"/>
          </a:xfrm>
        </p:spPr>
        <p:txBody>
          <a:bodyPr/>
          <a:lstStyle/>
          <a:p>
            <a:r>
              <a:rPr lang="ro-RO" dirty="0">
                <a:hlinkClick r:id="rId2" action="ppaction://hlinksldjump"/>
              </a:rPr>
              <a:t>Go to next question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1277634" y="141480"/>
            <a:ext cx="6480720" cy="42664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545636"/>
            <a:ext cx="5640705" cy="411480"/>
          </a:xfrm>
        </p:spPr>
        <p:txBody>
          <a:bodyPr/>
          <a:lstStyle/>
          <a:p>
            <a:pPr algn="ctr"/>
            <a:r>
              <a:rPr lang="ro-RO" sz="4050" dirty="0">
                <a:hlinkClick r:id="rId2" action="ppaction://hlinksldjump">
                  <a:snd r:embed="rId3" name="applause.wav"/>
                </a:hlinkClick>
              </a:rPr>
              <a:t>CORRECT!</a:t>
            </a:r>
            <a:endParaRPr lang="ro-RO" sz="4050" dirty="0"/>
          </a:p>
        </p:txBody>
      </p:sp>
    </p:spTree>
    <p:extLst>
      <p:ext uri="{BB962C8B-B14F-4D97-AF65-F5344CB8AC3E}">
        <p14:creationId xmlns:p14="http://schemas.microsoft.com/office/powerpoint/2010/main" val="238470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682" y="195486"/>
            <a:ext cx="5691243" cy="490314"/>
          </a:xfrm>
        </p:spPr>
        <p:txBody>
          <a:bodyPr/>
          <a:lstStyle/>
          <a:p>
            <a:r>
              <a:rPr lang="en-US" dirty="0"/>
              <a:t>What do these people have in common?</a:t>
            </a:r>
            <a:br>
              <a:rPr lang="en-US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3867894"/>
            <a:ext cx="5640705" cy="1172719"/>
          </a:xfrm>
        </p:spPr>
        <p:txBody>
          <a:bodyPr>
            <a:normAutofit lnSpcReduction="10000"/>
          </a:bodyPr>
          <a:lstStyle/>
          <a:p>
            <a:pPr lvl="0"/>
            <a:r>
              <a:rPr lang="ro-RO" sz="2100" b="0" dirty="0">
                <a:solidFill>
                  <a:srgbClr val="000000"/>
                </a:solidFill>
                <a:hlinkClick r:id="rId2" action="ppaction://hlinksldjump"/>
              </a:rPr>
              <a:t>A:Play polo</a:t>
            </a:r>
            <a:endParaRPr lang="ro-RO" sz="2100" b="0" dirty="0">
              <a:solidFill>
                <a:srgbClr val="000000"/>
              </a:solidFill>
            </a:endParaRPr>
          </a:p>
          <a:p>
            <a:pPr lvl="0"/>
            <a:r>
              <a:rPr lang="ro-RO" sz="2100" b="0" dirty="0">
                <a:solidFill>
                  <a:srgbClr val="000000"/>
                </a:solidFill>
                <a:hlinkClick r:id="rId2" action="ppaction://hlinksldjump"/>
              </a:rPr>
              <a:t>B:Play handball</a:t>
            </a:r>
            <a:endParaRPr lang="ro-RO" sz="2100" b="0" dirty="0">
              <a:solidFill>
                <a:srgbClr val="000000"/>
              </a:solidFill>
            </a:endParaRPr>
          </a:p>
          <a:p>
            <a:pPr lvl="0"/>
            <a:r>
              <a:rPr lang="ro-RO" sz="2100" b="0" dirty="0">
                <a:solidFill>
                  <a:srgbClr val="000000"/>
                </a:solidFill>
                <a:hlinkClick r:id="rId3" action="ppaction://hlinksldjump">
                  <a:snd r:embed="rId4" name="applause.wav"/>
                </a:hlinkClick>
              </a:rPr>
              <a:t>C:Play football</a:t>
            </a:r>
            <a:endParaRPr lang="ro-RO" sz="2100" b="0" dirty="0">
              <a:solidFill>
                <a:srgbClr val="000000"/>
              </a:solidFill>
            </a:endParaRPr>
          </a:p>
          <a:p>
            <a:endParaRPr lang="ro-RO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50998"/>
            <a:ext cx="2052228" cy="16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05" y="781446"/>
            <a:ext cx="2106234" cy="147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54" y="677232"/>
            <a:ext cx="2037556" cy="152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15" y="2275484"/>
            <a:ext cx="1782197" cy="15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0" y="2274038"/>
            <a:ext cx="2106234" cy="150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320"/>
            <a:ext cx="5853261" cy="3431556"/>
          </a:xfrm>
        </p:spPr>
        <p:txBody>
          <a:bodyPr/>
          <a:lstStyle/>
          <a:p>
            <a:r>
              <a:rPr lang="ro-RO" dirty="0">
                <a:hlinkClick r:id="rId2" action="ppaction://hlinksldjump"/>
              </a:rPr>
              <a:t>Go back to the question</a:t>
            </a:r>
            <a:endParaRPr lang="ro-RO" dirty="0"/>
          </a:p>
        </p:txBody>
      </p:sp>
      <p:sp>
        <p:nvSpPr>
          <p:cNvPr id="4" name="Rectangle 3">
            <a:hlinkClick r:id="" action="ppaction://hlinkshowjump?jump=previousslide"/>
          </p:cNvPr>
          <p:cNvSpPr/>
          <p:nvPr/>
        </p:nvSpPr>
        <p:spPr>
          <a:xfrm>
            <a:off x="1305033" y="87474"/>
            <a:ext cx="6695967" cy="46779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519522"/>
            <a:ext cx="5775653" cy="3888432"/>
          </a:xfrm>
        </p:spPr>
        <p:txBody>
          <a:bodyPr>
            <a:normAutofit/>
          </a:bodyPr>
          <a:lstStyle/>
          <a:p>
            <a:endParaRPr lang="ro-RO" sz="3600" dirty="0">
              <a:hlinkClick r:id="rId2" action="ppaction://hlinksldjump"/>
            </a:endParaRPr>
          </a:p>
          <a:p>
            <a:endParaRPr lang="ro-RO" sz="3600" dirty="0">
              <a:hlinkClick r:id="rId2" action="ppaction://hlinksldjump"/>
            </a:endParaRPr>
          </a:p>
          <a:p>
            <a:r>
              <a:rPr lang="ro-RO" sz="3600" dirty="0">
                <a:hlinkClick r:id="rId2" action="ppaction://hlinksldjump"/>
              </a:rPr>
              <a:t>                    TRY AGAIN!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95934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3498"/>
            <a:ext cx="5640705" cy="411480"/>
          </a:xfrm>
        </p:spPr>
        <p:txBody>
          <a:bodyPr/>
          <a:lstStyle/>
          <a:p>
            <a:r>
              <a:rPr lang="ro-RO" dirty="0">
                <a:hlinkClick r:id="rId2" action="ppaction://hlinksldjump"/>
              </a:rPr>
              <a:t>Go to the next Question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1437624"/>
            <a:ext cx="6318702" cy="2845177"/>
          </a:xfrm>
        </p:spPr>
        <p:txBody>
          <a:bodyPr>
            <a:normAutofit/>
          </a:bodyPr>
          <a:lstStyle/>
          <a:p>
            <a:pPr algn="ctr"/>
            <a:endParaRPr lang="ro-RO" sz="2700" dirty="0"/>
          </a:p>
          <a:p>
            <a:pPr algn="ctr"/>
            <a:endParaRPr lang="ro-RO" sz="2700" dirty="0"/>
          </a:p>
        </p:txBody>
      </p:sp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400666" y="141480"/>
            <a:ext cx="6372708" cy="47525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o-RO" sz="4050" dirty="0">
                <a:solidFill>
                  <a:srgbClr val="FFFFFF"/>
                </a:solidFill>
                <a:latin typeface="Franklin Gothic Book"/>
                <a:hlinkClick r:id="rId3" action="ppaction://hlinksldjump"/>
              </a:rPr>
              <a:t>CORRECT!</a:t>
            </a:r>
            <a:endParaRPr lang="ro-RO" sz="4050" dirty="0">
              <a:solidFill>
                <a:srgbClr val="FFFFFF"/>
              </a:solidFill>
              <a:latin typeface="Franklin Gothic Book"/>
            </a:endParaRPr>
          </a:p>
          <a:p>
            <a:pPr algn="ctr" defTabSz="685800"/>
            <a:endParaRPr lang="ro-RO" sz="1350" dirty="0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2544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from which country is the image</a:t>
            </a:r>
            <a:endParaRPr lang="ro-RO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204888"/>
            <a:ext cx="5400600" cy="320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2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49492"/>
            <a:ext cx="6264696" cy="3564396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ro-RO" sz="3000" dirty="0">
                <a:hlinkClick r:id="rId2" action="ppaction://hlinksldjump"/>
              </a:rPr>
              <a:t>ITALY</a:t>
            </a:r>
            <a:endParaRPr lang="ro-RO" sz="3000" dirty="0"/>
          </a:p>
          <a:p>
            <a:pPr>
              <a:buAutoNum type="alphaUcPeriod"/>
            </a:pPr>
            <a:r>
              <a:rPr lang="ro-RO" sz="3000" dirty="0">
                <a:hlinkClick r:id="rId2" action="ppaction://hlinksldjump"/>
              </a:rPr>
              <a:t>ROMANIA</a:t>
            </a:r>
            <a:endParaRPr lang="ro-RO" sz="3000" dirty="0"/>
          </a:p>
          <a:p>
            <a:pPr>
              <a:buAutoNum type="alphaUcPeriod"/>
            </a:pPr>
            <a:r>
              <a:rPr lang="ro-RO" sz="3000" dirty="0">
                <a:hlinkClick r:id="rId2" action="ppaction://hlinksldjump"/>
              </a:rPr>
              <a:t>SWEDEN</a:t>
            </a:r>
            <a:endParaRPr lang="ro-RO" sz="3000" dirty="0"/>
          </a:p>
          <a:p>
            <a:pPr>
              <a:buAutoNum type="alphaUcPeriod"/>
            </a:pPr>
            <a:r>
              <a:rPr lang="ro-RO" sz="3000" dirty="0">
                <a:hlinkClick r:id="rId3" action="ppaction://hlinksldjump">
                  <a:snd r:embed="rId4" name="applause.wav"/>
                </a:hlinkClick>
              </a:rPr>
              <a:t>FRANCE</a:t>
            </a:r>
            <a:endParaRPr lang="ro-RO" sz="3000" dirty="0"/>
          </a:p>
          <a:p>
            <a:pPr>
              <a:buAutoNum type="alphaUcPeriod"/>
            </a:pPr>
            <a:r>
              <a:rPr lang="ro-RO" sz="3000" dirty="0">
                <a:hlinkClick r:id="rId2" action="ppaction://hlinksldjump"/>
              </a:rPr>
              <a:t>CYPRU</a:t>
            </a:r>
            <a:endParaRPr lang="ro-RO" sz="3000" dirty="0"/>
          </a:p>
        </p:txBody>
      </p:sp>
    </p:spTree>
    <p:extLst>
      <p:ext uri="{BB962C8B-B14F-4D97-AF65-F5344CB8AC3E}">
        <p14:creationId xmlns:p14="http://schemas.microsoft.com/office/powerpoint/2010/main" val="413171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hlinkClick r:id="rId2" action="ppaction://hlinksldjump"/>
              </a:rPr>
              <a:t>GO BACK TO THE QUESTION</a:t>
            </a:r>
            <a:endParaRPr lang="ro-RO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223628" y="87474"/>
            <a:ext cx="6642738" cy="44284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480"/>
            <a:ext cx="6426714" cy="4212468"/>
          </a:xfrm>
        </p:spPr>
        <p:txBody>
          <a:bodyPr>
            <a:normAutofit/>
          </a:bodyPr>
          <a:lstStyle/>
          <a:p>
            <a:pPr algn="ctr"/>
            <a:endParaRPr lang="ro-RO" sz="3600" dirty="0">
              <a:hlinkClick r:id="" action="ppaction://hlinkshowjump?jump=previousslide"/>
            </a:endParaRPr>
          </a:p>
          <a:p>
            <a:pPr algn="ctr"/>
            <a:endParaRPr lang="ro-RO" sz="3600" dirty="0">
              <a:hlinkClick r:id="" action="ppaction://hlinkshowjump?jump=previousslide"/>
            </a:endParaRPr>
          </a:p>
          <a:p>
            <a:pPr algn="ctr"/>
            <a:r>
              <a:rPr lang="ro-RO" sz="3600" dirty="0">
                <a:hlinkClick r:id="" action="ppaction://hlinkshowjump?jump=previousslide"/>
              </a:rPr>
              <a:t>TRY AGAYN!</a:t>
            </a:r>
          </a:p>
        </p:txBody>
      </p:sp>
    </p:spTree>
    <p:extLst>
      <p:ext uri="{BB962C8B-B14F-4D97-AF65-F5344CB8AC3E}">
        <p14:creationId xmlns:p14="http://schemas.microsoft.com/office/powerpoint/2010/main" val="238710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GO TO THE NEXT QUESTION</a:t>
            </a:r>
          </a:p>
        </p:txBody>
      </p:sp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277634" y="270767"/>
            <a:ext cx="6588732" cy="46445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20" y="825471"/>
            <a:ext cx="5944128" cy="3798507"/>
          </a:xfrm>
        </p:spPr>
        <p:txBody>
          <a:bodyPr>
            <a:normAutofit/>
          </a:bodyPr>
          <a:lstStyle/>
          <a:p>
            <a:pPr algn="ctr"/>
            <a:endParaRPr lang="ro-RO" sz="3300" dirty="0"/>
          </a:p>
          <a:p>
            <a:pPr algn="ctr"/>
            <a:endParaRPr lang="ro-RO" sz="3300" dirty="0"/>
          </a:p>
          <a:p>
            <a:pPr algn="ctr"/>
            <a:r>
              <a:rPr lang="ro-RO" sz="3300" dirty="0">
                <a:hlinkClick r:id="rId2" action="ppaction://hlinksldjump"/>
              </a:rPr>
              <a:t>CORRECT!</a:t>
            </a:r>
            <a:endParaRPr lang="ro-RO" sz="3300" dirty="0"/>
          </a:p>
        </p:txBody>
      </p:sp>
    </p:spTree>
    <p:extLst>
      <p:ext uri="{BB962C8B-B14F-4D97-AF65-F5344CB8AC3E}">
        <p14:creationId xmlns:p14="http://schemas.microsoft.com/office/powerpoint/2010/main" val="98870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from which country is the image</a:t>
            </a:r>
            <a:endParaRPr lang="ro-R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9582"/>
            <a:ext cx="54006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3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ITALY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3" action="ppaction://hlinksldjump">
                  <a:snd r:embed="rId4" name="applause.wav"/>
                </a:hlinkClick>
              </a:rPr>
              <a:t>ROMANIA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5" action="ppaction://hlinksldjump"/>
              </a:rPr>
              <a:t>SWEDEN</a:t>
            </a: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5" action="ppaction://hlinksldjump"/>
              </a:rPr>
              <a:t>FRANCE</a:t>
            </a: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5" action="ppaction://hlinksldjump"/>
              </a:rPr>
              <a:t>CYPRU</a:t>
            </a:r>
            <a:endParaRPr lang="ro-RO" sz="3000" dirty="0">
              <a:solidFill>
                <a:srgbClr val="00000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4708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Imagine similarÄ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664" r="3333" b="3335"/>
          <a:stretch/>
        </p:blipFill>
        <p:spPr bwMode="auto">
          <a:xfrm>
            <a:off x="4569741" y="-1"/>
            <a:ext cx="4574244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598065" y="91587"/>
            <a:ext cx="449375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AROUND THE FIRE </a:t>
            </a:r>
          </a:p>
          <a:p>
            <a:pPr algn="ctr"/>
            <a:r>
              <a:rPr lang="ro-RO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 THE WATERS</a:t>
            </a:r>
            <a:endParaRPr lang="en-US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4569" y="1524750"/>
            <a:ext cx="3020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o-RO" sz="16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SHARING ARTS, </a:t>
            </a:r>
          </a:p>
          <a:p>
            <a:r>
              <a:rPr lang="ro-RO" sz="16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MUSIC AND CULTURE </a:t>
            </a:r>
          </a:p>
          <a:p>
            <a:r>
              <a:rPr lang="ro-RO" sz="16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FOR PEACE AND INCLUSION</a:t>
            </a:r>
            <a:endParaRPr lang="en-US" sz="160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0" descr="Imagini pentru erasmus +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43" y="4440105"/>
            <a:ext cx="2907186" cy="5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020746" y="4336018"/>
            <a:ext cx="21542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b="1" cap="none" spc="710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2019-2021</a:t>
            </a:r>
            <a:endParaRPr lang="en-US" b="1" cap="none" spc="710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-2"/>
            <a:ext cx="4569741" cy="514350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19000">
                <a:srgbClr val="85C2FF"/>
              </a:gs>
              <a:gs pos="36000">
                <a:srgbClr val="C4D6EB"/>
              </a:gs>
              <a:gs pos="64000">
                <a:srgbClr val="FFEBFA"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617" y="133350"/>
            <a:ext cx="3624184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lvl="0">
              <a:defRPr/>
            </a:pPr>
            <a:r>
              <a:rPr lang="en-US" b="1" kern="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A9</a:t>
            </a:r>
            <a:r>
              <a:rPr lang="en-US" b="1" kern="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Quizzes about peculiarities and similarities of our partner mates.</a:t>
            </a:r>
            <a:endParaRPr lang="ro-RO" b="1" kern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magine similarÄ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409950"/>
            <a:ext cx="4569741" cy="17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3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hlinkClick r:id="rId2" action="ppaction://hlinksldjump"/>
              </a:rPr>
              <a:t>GO BACK TO THE QUESTION</a:t>
            </a:r>
            <a:br>
              <a:rPr lang="ro-RO" dirty="0">
                <a:hlinkClick r:id="rId2" action="ppaction://hlinksldjump"/>
              </a:rPr>
            </a:br>
            <a:endParaRPr lang="ro-RO" dirty="0">
              <a:hlinkClick r:id="rId2" action="ppaction://hlinksldjump"/>
            </a:endParaRPr>
          </a:p>
        </p:txBody>
      </p:sp>
      <p:sp>
        <p:nvSpPr>
          <p:cNvPr id="4" name="Rectangle 3">
            <a:hlinkClick r:id="" action="ppaction://hlinkshowjump?jump=previousslide"/>
          </p:cNvPr>
          <p:cNvSpPr/>
          <p:nvPr/>
        </p:nvSpPr>
        <p:spPr>
          <a:xfrm>
            <a:off x="1331640" y="141480"/>
            <a:ext cx="6588732" cy="37804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357504"/>
            <a:ext cx="6048672" cy="3294366"/>
          </a:xfrm>
        </p:spPr>
        <p:txBody>
          <a:bodyPr>
            <a:normAutofit/>
          </a:bodyPr>
          <a:lstStyle/>
          <a:p>
            <a:pPr algn="ctr"/>
            <a:endParaRPr lang="ro-RO" sz="3300" dirty="0"/>
          </a:p>
          <a:p>
            <a:pPr algn="ctr"/>
            <a:r>
              <a:rPr lang="ro-RO" sz="3300" dirty="0">
                <a:hlinkClick r:id="" action="ppaction://hlinkshowjump?jump=previousslide"/>
              </a:rPr>
              <a:t>TRY AGAYN!</a:t>
            </a:r>
            <a:endParaRPr lang="ro-RO" sz="3300" dirty="0"/>
          </a:p>
          <a:p>
            <a:pPr algn="ctr"/>
            <a:endParaRPr lang="ro-RO" sz="3300" dirty="0"/>
          </a:p>
        </p:txBody>
      </p:sp>
    </p:spTree>
    <p:extLst>
      <p:ext uri="{BB962C8B-B14F-4D97-AF65-F5344CB8AC3E}">
        <p14:creationId xmlns:p14="http://schemas.microsoft.com/office/powerpoint/2010/main" val="258857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6" y="357504"/>
            <a:ext cx="5640705" cy="411480"/>
          </a:xfrm>
        </p:spPr>
        <p:txBody>
          <a:bodyPr/>
          <a:lstStyle/>
          <a:p>
            <a:r>
              <a:rPr lang="ro-RO" dirty="0">
                <a:hlinkClick r:id="rId2" action="ppaction://hlinksldjump"/>
              </a:rPr>
              <a:t>GO TO THE NEXT QUESTION</a:t>
            </a:r>
            <a:br>
              <a:rPr lang="ro-RO" dirty="0">
                <a:hlinkClick r:id="rId2" action="ppaction://hlinksldjump"/>
              </a:rPr>
            </a:br>
            <a:endParaRPr lang="ro-RO" dirty="0">
              <a:hlinkClick r:id="rId2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303498"/>
            <a:ext cx="6156684" cy="3780420"/>
          </a:xfrm>
        </p:spPr>
        <p:txBody>
          <a:bodyPr/>
          <a:lstStyle/>
          <a:p>
            <a:pPr algn="ctr"/>
            <a:endParaRPr lang="ro-RO" sz="3600" dirty="0"/>
          </a:p>
          <a:p>
            <a:pPr algn="ctr"/>
            <a:r>
              <a:rPr lang="ro-RO" dirty="0">
                <a:hlinkClick r:id="" action="ppaction://hlinkshowjump?jump=nextslide"/>
              </a:rPr>
              <a:t>Next Slide</a:t>
            </a:r>
            <a:endParaRPr lang="ro-RO" dirty="0"/>
          </a:p>
        </p:txBody>
      </p:sp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331640" y="87474"/>
            <a:ext cx="6426714" cy="3942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o-RO" sz="3600" dirty="0">
                <a:solidFill>
                  <a:srgbClr val="FFFFFF"/>
                </a:solidFill>
                <a:latin typeface="Franklin Gothic Book"/>
                <a:hlinkClick r:id="rId2" action="ppaction://hlinksldjump"/>
              </a:rPr>
              <a:t>CORRECT!</a:t>
            </a:r>
            <a:endParaRPr lang="ro-RO" sz="3600" dirty="0">
              <a:solidFill>
                <a:srgbClr val="FFFFFF"/>
              </a:solidFill>
              <a:latin typeface="Franklin Gothic Book"/>
            </a:endParaRPr>
          </a:p>
          <a:p>
            <a:pPr algn="ctr" defTabSz="685800"/>
            <a:endParaRPr lang="ro-RO" sz="1350" dirty="0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3816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5640705" cy="41148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from which country is the image</a:t>
            </a:r>
            <a:endParaRPr lang="ro-R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1" y="951570"/>
            <a:ext cx="60486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45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ITALY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ROMANIA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SWEDEN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FRANCE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3" action="ppaction://hlinksldjump">
                  <a:snd r:embed="rId4" name="applause.wav"/>
                </a:hlinkClick>
              </a:rPr>
              <a:t>CYPRU</a:t>
            </a:r>
            <a:endParaRPr lang="ro-RO" sz="3000" dirty="0">
              <a:solidFill>
                <a:srgbClr val="00000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1738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GO BACK TO THE QUESTION</a:t>
            </a:r>
            <a:endParaRPr lang="ro-RO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331640" y="195486"/>
            <a:ext cx="6318702" cy="36724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70" y="357504"/>
            <a:ext cx="5799255" cy="3402378"/>
          </a:xfrm>
        </p:spPr>
        <p:txBody>
          <a:bodyPr>
            <a:normAutofit/>
          </a:bodyPr>
          <a:lstStyle/>
          <a:p>
            <a:pPr algn="ctr"/>
            <a:endParaRPr lang="ro-RO" sz="3600" dirty="0">
              <a:hlinkClick r:id="" action="ppaction://hlinkshowjump?jump=previousslide"/>
            </a:endParaRPr>
          </a:p>
          <a:p>
            <a:pPr algn="ctr"/>
            <a:endParaRPr lang="ro-RO" sz="3600">
              <a:hlinkClick r:id="" action="ppaction://hlinkshowjump?jump=previousslide"/>
            </a:endParaRPr>
          </a:p>
          <a:p>
            <a:pPr algn="ctr"/>
            <a:r>
              <a:rPr lang="ro-RO" sz="3600">
                <a:hlinkClick r:id="" action="ppaction://hlinkshowjump?jump=previousslide"/>
              </a:rPr>
              <a:t>TRY </a:t>
            </a:r>
            <a:r>
              <a:rPr lang="ro-RO" sz="3600" dirty="0">
                <a:hlinkClick r:id="" action="ppaction://hlinkshowjump?jump=previousslide"/>
              </a:rPr>
              <a:t>AGAYN!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215160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GO TO THE NEXT QUESTION</a:t>
            </a:r>
            <a:endParaRPr lang="ro-RO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277634" y="249492"/>
            <a:ext cx="6642738" cy="36184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357504"/>
            <a:ext cx="6156684" cy="3240360"/>
          </a:xfrm>
        </p:spPr>
        <p:txBody>
          <a:bodyPr>
            <a:normAutofit/>
          </a:bodyPr>
          <a:lstStyle/>
          <a:p>
            <a:pPr algn="ctr"/>
            <a:endParaRPr lang="ro-RO" sz="3600" dirty="0"/>
          </a:p>
          <a:p>
            <a:pPr algn="ctr"/>
            <a:endParaRPr lang="ro-RO" sz="3600" dirty="0"/>
          </a:p>
          <a:p>
            <a:pPr algn="ctr"/>
            <a:r>
              <a:rPr lang="ro-RO" sz="3600" dirty="0">
                <a:hlinkClick r:id="" action="ppaction://hlinkshowjump?jump=nextslide"/>
              </a:rPr>
              <a:t>CORRECT!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3420862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from which country is the image</a:t>
            </a:r>
            <a:endParaRPr lang="ro-R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82" y="1113588"/>
            <a:ext cx="58326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66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ITALY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ROMANIA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3" action="ppaction://hlinksldjump">
                  <a:snd r:embed="rId4" name="applause.wav"/>
                </a:hlinkClick>
              </a:rPr>
              <a:t>SWEDEN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FRANCE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CYPRU</a:t>
            </a:r>
            <a:endParaRPr lang="ro-RO" sz="3000" dirty="0">
              <a:solidFill>
                <a:srgbClr val="00000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2743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GO BACK TO THE QUESTION</a:t>
            </a:r>
            <a:endParaRPr lang="ro-RO" dirty="0"/>
          </a:p>
        </p:txBody>
      </p:sp>
      <p:sp>
        <p:nvSpPr>
          <p:cNvPr id="4" name="Rectangle 3">
            <a:hlinkClick r:id="" action="ppaction://hlinkshowjump?jump=previousslide"/>
          </p:cNvPr>
          <p:cNvSpPr/>
          <p:nvPr/>
        </p:nvSpPr>
        <p:spPr>
          <a:xfrm>
            <a:off x="1277634" y="303498"/>
            <a:ext cx="6426714" cy="36184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519522"/>
            <a:ext cx="6048672" cy="3294366"/>
          </a:xfrm>
        </p:spPr>
        <p:txBody>
          <a:bodyPr>
            <a:normAutofit/>
          </a:bodyPr>
          <a:lstStyle/>
          <a:p>
            <a:endParaRPr lang="ro-RO" sz="3600" dirty="0"/>
          </a:p>
          <a:p>
            <a:pPr algn="ctr"/>
            <a:r>
              <a:rPr lang="ro-RO" sz="3600" dirty="0">
                <a:hlinkClick r:id="rId2" action="ppaction://hlinksldjump"/>
              </a:rPr>
              <a:t>TRY AGAYN!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3256619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GO TO THE NEXT QUESTION</a:t>
            </a:r>
            <a:endParaRPr lang="ro-RO" dirty="0"/>
          </a:p>
        </p:txBody>
      </p:sp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317413" y="249492"/>
            <a:ext cx="6588732" cy="3564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70" y="411510"/>
            <a:ext cx="6102678" cy="3402378"/>
          </a:xfrm>
        </p:spPr>
        <p:txBody>
          <a:bodyPr>
            <a:normAutofit/>
          </a:bodyPr>
          <a:lstStyle/>
          <a:p>
            <a:pPr algn="ctr"/>
            <a:endParaRPr lang="ro-RO" sz="3600" dirty="0"/>
          </a:p>
          <a:p>
            <a:pPr algn="ctr"/>
            <a:r>
              <a:rPr lang="ro-RO" sz="3600" dirty="0">
                <a:hlinkClick r:id="" action="ppaction://hlinkshowjump?jump=nextslide">
                  <a:snd r:embed="rId3" name="applause.wav"/>
                </a:hlinkClick>
              </a:rPr>
              <a:t>CORRECT!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356666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311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50000">
                <a:srgbClr val="D2DDF1"/>
              </a:gs>
              <a:gs pos="65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grpSp>
        <p:nvGrpSpPr>
          <p:cNvPr id="5" name="Grupare 1"/>
          <p:cNvGrpSpPr/>
          <p:nvPr/>
        </p:nvGrpSpPr>
        <p:grpSpPr>
          <a:xfrm>
            <a:off x="2267744" y="160339"/>
            <a:ext cx="6872606" cy="4873346"/>
            <a:chOff x="3018423" y="301710"/>
            <a:chExt cx="9163472" cy="6497792"/>
          </a:xfrm>
        </p:grpSpPr>
        <p:grpSp>
          <p:nvGrpSpPr>
            <p:cNvPr id="6" name="Grupare 5"/>
            <p:cNvGrpSpPr/>
            <p:nvPr/>
          </p:nvGrpSpPr>
          <p:grpSpPr>
            <a:xfrm>
              <a:off x="3018423" y="570678"/>
              <a:ext cx="9056811" cy="6228824"/>
              <a:chOff x="-761430" y="-242635"/>
              <a:chExt cx="10172035" cy="7139375"/>
            </a:xfrm>
          </p:grpSpPr>
          <p:pic>
            <p:nvPicPr>
              <p:cNvPr id="9" name="Picture 4" descr="File:Europe political chart complete blank.sv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" t="7801" r="2593" b="1800"/>
              <a:stretch/>
            </p:blipFill>
            <p:spPr bwMode="auto">
              <a:xfrm>
                <a:off x="-761430" y="-242635"/>
                <a:ext cx="10172035" cy="7139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6" descr="https://upload.wikimedia.org/wikipedia/commons/thumb/6/67/Flag_map_of_Romania.svg/1280px-Flag_map_of_Romania.sv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02967">
                <a:off x="5184181" y="4413561"/>
                <a:ext cx="1206161" cy="853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 descr="File:Flag map of Italy.sv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176" y="4787337"/>
                <a:ext cx="1699473" cy="1976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Imagine 1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20187" y="301710"/>
              <a:ext cx="7461708" cy="721733"/>
            </a:xfrm>
            <a:prstGeom prst="rect">
              <a:avLst/>
            </a:prstGeom>
          </p:spPr>
        </p:pic>
        <p:pic>
          <p:nvPicPr>
            <p:cNvPr id="8" name="Imagine 18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48848" y="863970"/>
              <a:ext cx="7433047" cy="636732"/>
            </a:xfrm>
            <a:prstGeom prst="rect">
              <a:avLst/>
            </a:prstGeom>
          </p:spPr>
        </p:pic>
      </p:grpSp>
      <p:pic>
        <p:nvPicPr>
          <p:cNvPr id="14" name="Picture 14" descr="Imagini pentru erasmus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7" y="267498"/>
            <a:ext cx="3195922" cy="6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ini pentru france map flag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36">
            <a:off x="4040464" y="3070433"/>
            <a:ext cx="1321697" cy="12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77056" y="4587051"/>
            <a:ext cx="27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ln w="1905"/>
                <a:solidFill>
                  <a:srgbClr val="4F81B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 REFERENCE No:</a:t>
            </a:r>
          </a:p>
          <a:p>
            <a:pPr algn="ctr"/>
            <a:r>
              <a:rPr lang="ro-RO" sz="1400" b="1" dirty="0">
                <a:ln w="1905"/>
                <a:solidFill>
                  <a:srgbClr val="4F81B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2019-1-FR01-KA229-062345_3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209550"/>
            <a:ext cx="22304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cap="none" spc="710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2019-2021</a:t>
            </a:r>
            <a:endParaRPr lang="en-US" sz="2000" b="1" cap="none" spc="710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Dell\Desktop\aurora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6997" b="36965"/>
          <a:stretch/>
        </p:blipFill>
        <p:spPr bwMode="auto">
          <a:xfrm>
            <a:off x="165737" y="1326236"/>
            <a:ext cx="3110863" cy="32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168.lunapic.com/editor/working/150282252542690?894314448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703">
            <a:off x="7501425" y="4657322"/>
            <a:ext cx="443261" cy="2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magini pentru sweden map flag vectori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810">
            <a:off x="5248690" y="909984"/>
            <a:ext cx="964259" cy="17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105958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20" name="Picture 24" descr="https://www341.lunapic.com/editor/working/156381313415526928?984060496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03" y="3430835"/>
            <a:ext cx="502494" cy="5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70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from which country is the image</a:t>
            </a:r>
            <a:endParaRPr lang="ro-R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221582"/>
            <a:ext cx="6102678" cy="334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191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SWEDEN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ROMANIA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3" action="ppaction://hlinksldjump">
                  <a:snd r:embed="rId4" name="applause.wav"/>
                </a:hlinkClick>
              </a:rPr>
              <a:t>ITALY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FRANCE</a:t>
            </a:r>
            <a:endParaRPr lang="ro-RO" sz="30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AutoNum type="alphaUcPeriod"/>
            </a:pPr>
            <a:r>
              <a:rPr lang="ro-RO" sz="3000" dirty="0">
                <a:solidFill>
                  <a:srgbClr val="000000"/>
                </a:solidFill>
                <a:hlinkClick r:id="rId2" action="ppaction://hlinksldjump"/>
              </a:rPr>
              <a:t>CYPRU</a:t>
            </a:r>
            <a:endParaRPr lang="ro-RO" sz="3000" dirty="0">
              <a:solidFill>
                <a:srgbClr val="00000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64260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GO BACK TO THE QUESTION</a:t>
            </a:r>
            <a:endParaRPr lang="ro-RO" dirty="0"/>
          </a:p>
        </p:txBody>
      </p:sp>
      <p:sp>
        <p:nvSpPr>
          <p:cNvPr id="4" name="Rectangle 3">
            <a:hlinkClick r:id="" action="ppaction://hlinkshowjump?jump=previousslide"/>
          </p:cNvPr>
          <p:cNvSpPr/>
          <p:nvPr/>
        </p:nvSpPr>
        <p:spPr>
          <a:xfrm>
            <a:off x="1385646" y="249492"/>
            <a:ext cx="6426714" cy="36184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70" y="357504"/>
            <a:ext cx="5940660" cy="3456384"/>
          </a:xfrm>
        </p:spPr>
        <p:txBody>
          <a:bodyPr>
            <a:normAutofit/>
          </a:bodyPr>
          <a:lstStyle/>
          <a:p>
            <a:pPr algn="ctr"/>
            <a:endParaRPr lang="ro-RO" sz="3600" dirty="0"/>
          </a:p>
          <a:p>
            <a:pPr algn="ctr"/>
            <a:endParaRPr lang="ro-RO" sz="3600" dirty="0"/>
          </a:p>
          <a:p>
            <a:pPr algn="ctr"/>
            <a:r>
              <a:rPr lang="ro-RO" sz="3600" dirty="0">
                <a:hlinkClick r:id="rId2" action="ppaction://hlinksldjump"/>
              </a:rPr>
              <a:t>TRY AGAYN!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574776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GO TO THE NEXT QUESTION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1439652" y="357504"/>
            <a:ext cx="6318702" cy="34563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682" y="519522"/>
            <a:ext cx="5886654" cy="3132348"/>
          </a:xfrm>
        </p:spPr>
        <p:txBody>
          <a:bodyPr>
            <a:normAutofit/>
          </a:bodyPr>
          <a:lstStyle/>
          <a:p>
            <a:pPr algn="ctr"/>
            <a:endParaRPr lang="ro-RO" sz="3600" dirty="0"/>
          </a:p>
          <a:p>
            <a:pPr algn="ctr"/>
            <a:r>
              <a:rPr lang="ro-RO" sz="3600" dirty="0">
                <a:hlinkClick r:id="" action="ppaction://hlinkshowjump?jump=nextslide"/>
              </a:rPr>
              <a:t>CORRECT!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4022695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WHAT IS THE SIGN OF PEACE IN THE WORLD</a:t>
            </a:r>
            <a:endParaRPr lang="ro-R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836715"/>
            <a:ext cx="2538282" cy="176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14" y="950959"/>
            <a:ext cx="1890210" cy="178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20" y="890680"/>
            <a:ext cx="236339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7724" y="2720437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o-RO" sz="2100" b="1" dirty="0">
                <a:solidFill>
                  <a:srgbClr val="000000"/>
                </a:solidFill>
                <a:latin typeface="Franklin Gothic Book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3165" y="3219822"/>
            <a:ext cx="3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o-RO" b="1" dirty="0">
                <a:solidFill>
                  <a:srgbClr val="000000"/>
                </a:solidFill>
                <a:latin typeface="Franklin Gothic Book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0252" y="291664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o-RO" b="1" dirty="0">
                <a:solidFill>
                  <a:srgbClr val="000000"/>
                </a:solidFill>
                <a:latin typeface="Franklin Gothic Book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8127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20" y="825471"/>
            <a:ext cx="5640705" cy="3204441"/>
          </a:xfrm>
        </p:spPr>
        <p:txBody>
          <a:bodyPr>
            <a:normAutofit/>
          </a:bodyPr>
          <a:lstStyle/>
          <a:p>
            <a:pPr algn="ctr"/>
            <a:r>
              <a:rPr lang="ro-RO" sz="3600" dirty="0">
                <a:hlinkClick r:id="rId2" action="ppaction://hlinksldjump"/>
              </a:rPr>
              <a:t>A</a:t>
            </a:r>
            <a:endParaRPr lang="ro-RO" sz="3600" dirty="0"/>
          </a:p>
          <a:p>
            <a:pPr algn="ctr"/>
            <a:endParaRPr lang="ro-RO" sz="3600" dirty="0"/>
          </a:p>
          <a:p>
            <a:pPr algn="ctr"/>
            <a:r>
              <a:rPr lang="ro-RO" sz="3600" dirty="0">
                <a:hlinkClick r:id="rId3" action="ppaction://hlinksldjump">
                  <a:snd r:embed="rId4" name="applause.wav"/>
                </a:hlinkClick>
              </a:rPr>
              <a:t>B</a:t>
            </a:r>
            <a:endParaRPr lang="ro-RO" sz="3600" dirty="0"/>
          </a:p>
          <a:p>
            <a:pPr algn="ctr"/>
            <a:endParaRPr lang="ro-RO" sz="3600" dirty="0"/>
          </a:p>
          <a:p>
            <a:pPr algn="ctr"/>
            <a:r>
              <a:rPr lang="ro-RO" sz="3600" dirty="0">
                <a:hlinkClick r:id="rId2" action="ppaction://hlinksldjump"/>
              </a:rPr>
              <a:t>C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784692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GO BACK TO THE QUESTION</a:t>
            </a:r>
            <a:endParaRPr lang="ro-RO" dirty="0"/>
          </a:p>
        </p:txBody>
      </p:sp>
      <p:sp>
        <p:nvSpPr>
          <p:cNvPr id="4" name="Rectangle 3">
            <a:hlinkClick r:id="" action="ppaction://hlinkshowjump?jump=previousslide"/>
          </p:cNvPr>
          <p:cNvSpPr/>
          <p:nvPr/>
        </p:nvSpPr>
        <p:spPr>
          <a:xfrm>
            <a:off x="1331640" y="249492"/>
            <a:ext cx="6426714" cy="36724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465516"/>
            <a:ext cx="6318702" cy="3348372"/>
          </a:xfrm>
        </p:spPr>
        <p:txBody>
          <a:bodyPr>
            <a:normAutofit/>
          </a:bodyPr>
          <a:lstStyle/>
          <a:p>
            <a:pPr algn="ctr"/>
            <a:endParaRPr lang="ro-RO" sz="3600" dirty="0">
              <a:hlinkClick r:id="" action="ppaction://hlinkshowjump?jump=previousslide"/>
            </a:endParaRPr>
          </a:p>
          <a:p>
            <a:pPr algn="ctr"/>
            <a:r>
              <a:rPr lang="ro-RO" sz="3600" dirty="0">
                <a:hlinkClick r:id="" action="ppaction://hlinkshowjump?jump=previousslide"/>
              </a:rPr>
              <a:t>TRY AGAYN!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3752535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>
                <a:hlinkClick r:id="rId2" action="ppaction://hlinksldjump"/>
              </a:rPr>
              <a:t>GO TO THE NEXT QUESTION</a:t>
            </a:r>
            <a:br>
              <a:rPr lang="en-US" dirty="0"/>
            </a:br>
            <a:endParaRPr lang="ro-RO" dirty="0"/>
          </a:p>
        </p:txBody>
      </p:sp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385646" y="249492"/>
            <a:ext cx="6426714" cy="3564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20" y="627534"/>
            <a:ext cx="5890122" cy="3186354"/>
          </a:xfrm>
        </p:spPr>
        <p:txBody>
          <a:bodyPr>
            <a:normAutofit/>
          </a:bodyPr>
          <a:lstStyle/>
          <a:p>
            <a:pPr algn="ctr"/>
            <a:r>
              <a:rPr lang="ro-RO" sz="3600" dirty="0">
                <a:hlinkClick r:id="" action="ppaction://hlinkshowjump?jump=nextslide"/>
              </a:rPr>
              <a:t> </a:t>
            </a:r>
          </a:p>
          <a:p>
            <a:pPr algn="ctr"/>
            <a:r>
              <a:rPr lang="ro-RO" sz="3600" dirty="0">
                <a:hlinkClick r:id="" action="ppaction://hlinkshowjump?jump=nextslide"/>
              </a:rPr>
              <a:t>CORRECT!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1350890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646" y="249492"/>
            <a:ext cx="6480720" cy="3564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274320"/>
            <a:ext cx="6042538" cy="1865382"/>
          </a:xfrm>
        </p:spPr>
        <p:txBody>
          <a:bodyPr/>
          <a:lstStyle/>
          <a:p>
            <a:pPr algn="ctr"/>
            <a:r>
              <a:rPr lang="ro-RO" sz="3600" dirty="0">
                <a:hlinkClick r:id="rId2" action="ppaction://hlinksldjump">
                  <a:snd r:embed="rId3" name="applause.wav"/>
                </a:hlinkClick>
              </a:rPr>
              <a:t>YOU ARE AWESOME!</a:t>
            </a:r>
            <a:endParaRPr lang="ro-RO" sz="3600" dirty="0"/>
          </a:p>
        </p:txBody>
      </p:sp>
      <p:pic>
        <p:nvPicPr>
          <p:cNvPr id="2050" name="Picture 2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5" y="1599642"/>
            <a:ext cx="4860540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86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311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50000">
                <a:srgbClr val="D2DDF1"/>
              </a:gs>
              <a:gs pos="65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7" name="Imagine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451" y="154732"/>
            <a:ext cx="3730392" cy="360821"/>
          </a:xfrm>
          <a:prstGeom prst="rect">
            <a:avLst/>
          </a:prstGeom>
        </p:spPr>
      </p:pic>
      <p:pic>
        <p:nvPicPr>
          <p:cNvPr id="8" name="Imagine 1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0842" y="154733"/>
            <a:ext cx="4191000" cy="359011"/>
          </a:xfrm>
          <a:prstGeom prst="rect">
            <a:avLst/>
          </a:prstGeom>
        </p:spPr>
      </p:pic>
      <p:pic>
        <p:nvPicPr>
          <p:cNvPr id="4099" name="Picture 3" descr="C:\Users\Dell\Desktop\auror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6997" b="36965"/>
          <a:stretch/>
        </p:blipFill>
        <p:spPr bwMode="auto">
          <a:xfrm>
            <a:off x="1" y="0"/>
            <a:ext cx="990600" cy="10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105958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28700" y="438150"/>
            <a:ext cx="8191500" cy="384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18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SHARING ARTS, MUSIC AND CULTURE FOR PEACE AND INCLUSION</a:t>
            </a:r>
            <a:endParaRPr lang="en-US" sz="18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2896F-9B7C-485B-B179-8AE1FD9349E7}"/>
              </a:ext>
            </a:extLst>
          </p:cNvPr>
          <p:cNvSpPr txBox="1"/>
          <p:nvPr/>
        </p:nvSpPr>
        <p:spPr>
          <a:xfrm>
            <a:off x="76200" y="1136399"/>
            <a:ext cx="4276958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lvl="0">
              <a:defRPr/>
            </a:pPr>
            <a:r>
              <a:rPr lang="en-US" sz="1600" b="1" kern="0" dirty="0">
                <a:ln w="11430"/>
                <a:solidFill>
                  <a:srgbClr val="002060"/>
                </a:solidFill>
              </a:rPr>
              <a:t>ACTIVITIES</a:t>
            </a:r>
          </a:p>
          <a:p>
            <a:pPr lvl="0">
              <a:defRPr/>
            </a:pPr>
            <a:r>
              <a:rPr lang="en-US" sz="1200" b="1" kern="0" dirty="0">
                <a:ln w="11430"/>
                <a:solidFill>
                  <a:srgbClr val="FF0000"/>
                </a:solidFill>
              </a:rPr>
              <a:t>A9</a:t>
            </a:r>
            <a:r>
              <a:rPr lang="en-US" sz="1200" b="1" kern="0" dirty="0">
                <a:ln w="11430"/>
                <a:solidFill>
                  <a:srgbClr val="002060"/>
                </a:solidFill>
              </a:rPr>
              <a:t> Quizzes about peculiarities and similarities of our partner mates.</a:t>
            </a:r>
            <a:endParaRPr lang="ro-RO" sz="1200" b="1" kern="0" dirty="0">
              <a:ln w="1143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5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311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50000">
                <a:srgbClr val="D2DDF1"/>
              </a:gs>
              <a:gs pos="65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7" name="Imagine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451" y="154732"/>
            <a:ext cx="3730392" cy="360821"/>
          </a:xfrm>
          <a:prstGeom prst="rect">
            <a:avLst/>
          </a:prstGeom>
        </p:spPr>
      </p:pic>
      <p:pic>
        <p:nvPicPr>
          <p:cNvPr id="8" name="Imagine 1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0842" y="154733"/>
            <a:ext cx="4191000" cy="359011"/>
          </a:xfrm>
          <a:prstGeom prst="rect">
            <a:avLst/>
          </a:prstGeom>
        </p:spPr>
      </p:pic>
      <p:pic>
        <p:nvPicPr>
          <p:cNvPr id="4099" name="Picture 3" descr="C:\Users\Dell\Desktop\auror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6997" b="36965"/>
          <a:stretch/>
        </p:blipFill>
        <p:spPr bwMode="auto">
          <a:xfrm>
            <a:off x="1" y="0"/>
            <a:ext cx="990600" cy="10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105958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28700" y="438150"/>
            <a:ext cx="8191500" cy="384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18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SHARING ARTS, MUSIC AND CULTURE FOR PEACE AND INCLUSION</a:t>
            </a:r>
            <a:endParaRPr lang="en-US" sz="18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7" descr="http://www167.lunapic.com/editor/working/150248542587612?42498734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8" y="2533688"/>
            <a:ext cx="1182634" cy="11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200" y="1581150"/>
            <a:ext cx="2650064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strike="noStrike" kern="0" cap="none" normalizeH="0" baseline="0" noProof="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PARTNER SCHOOLS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1237" y="2266950"/>
            <a:ext cx="61769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Collège Les Roches Gravées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Trois-Rivières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France</a:t>
            </a:r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Scoala Gimnaziala Magura, Buzau, Romania</a:t>
            </a:r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Gymnasium Panagias Theoskepastis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Paphos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Cyprus;</a:t>
            </a:r>
          </a:p>
          <a:p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Istituto Comprensivo Monte Rosello Basso,</a:t>
            </a:r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Sassari, Italy</a:t>
            </a:r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Hakkasskolan,</a:t>
            </a:r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Hakkas, Sweden</a:t>
            </a:r>
            <a:r>
              <a:rPr lang="ro-RO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25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311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50000">
                <a:srgbClr val="D2DDF1"/>
              </a:gs>
              <a:gs pos="65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7" name="Imagine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451" y="154732"/>
            <a:ext cx="3730392" cy="360821"/>
          </a:xfrm>
          <a:prstGeom prst="rect">
            <a:avLst/>
          </a:prstGeom>
        </p:spPr>
      </p:pic>
      <p:pic>
        <p:nvPicPr>
          <p:cNvPr id="8" name="Imagine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0842" y="154733"/>
            <a:ext cx="4191000" cy="359011"/>
          </a:xfrm>
          <a:prstGeom prst="rect">
            <a:avLst/>
          </a:prstGeom>
        </p:spPr>
      </p:pic>
      <p:pic>
        <p:nvPicPr>
          <p:cNvPr id="4099" name="Picture 3" descr="C:\Users\Dell\Desktop\auror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6997" b="36965"/>
          <a:stretch/>
        </p:blipFill>
        <p:spPr bwMode="auto">
          <a:xfrm>
            <a:off x="1" y="0"/>
            <a:ext cx="990600" cy="10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105958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28700" y="438150"/>
            <a:ext cx="8191500" cy="384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18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SHARING ARTS, MUSIC AND CULTURE FOR PEACE AND INCLUSION</a:t>
            </a:r>
            <a:endParaRPr lang="en-US" sz="18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/>
          <a:stretch/>
        </p:blipFill>
        <p:spPr bwMode="auto">
          <a:xfrm>
            <a:off x="0" y="1114425"/>
            <a:ext cx="9144000" cy="402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11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395" y="357504"/>
            <a:ext cx="5829300" cy="1102519"/>
          </a:xfrm>
        </p:spPr>
        <p:txBody>
          <a:bodyPr/>
          <a:lstStyle/>
          <a:p>
            <a:pPr algn="ctr"/>
            <a:r>
              <a:rPr lang="en-US" dirty="0"/>
              <a:t>Which is the language spoken in Guadeloupe</a:t>
            </a:r>
            <a:r>
              <a:rPr lang="ro-RO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5706" y="3665723"/>
            <a:ext cx="4800600" cy="1260444"/>
          </a:xfrm>
        </p:spPr>
        <p:txBody>
          <a:bodyPr>
            <a:normAutofit lnSpcReduction="10000"/>
          </a:bodyPr>
          <a:lstStyle/>
          <a:p>
            <a:r>
              <a:rPr lang="ro-RO" sz="2400" dirty="0">
                <a:latin typeface="+mj-lt"/>
                <a:hlinkClick r:id="rId2" action="ppaction://hlinksldjump"/>
              </a:rPr>
              <a:t>A: Italian</a:t>
            </a:r>
            <a:endParaRPr lang="ro-RO" sz="2400" dirty="0">
              <a:latin typeface="+mj-lt"/>
            </a:endParaRPr>
          </a:p>
          <a:p>
            <a:r>
              <a:rPr lang="ro-RO" sz="2400" dirty="0">
                <a:latin typeface="+mj-lt"/>
                <a:hlinkClick r:id="rId3" action="ppaction://hlinksldjump">
                  <a:snd r:embed="rId4" name="applause.wav"/>
                </a:hlinkClick>
              </a:rPr>
              <a:t>B:French</a:t>
            </a:r>
            <a:endParaRPr lang="ro-RO" sz="2400" dirty="0">
              <a:latin typeface="+mj-lt"/>
            </a:endParaRPr>
          </a:p>
          <a:p>
            <a:r>
              <a:rPr lang="ro-RO" sz="2400" dirty="0">
                <a:latin typeface="+mj-lt"/>
                <a:hlinkClick r:id="rId2" action="ppaction://hlinksldjump"/>
              </a:rPr>
              <a:t>C:English</a:t>
            </a:r>
            <a:endParaRPr lang="ro-RO" sz="2400" dirty="0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60" y="1491631"/>
            <a:ext cx="3202670" cy="211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8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195486"/>
            <a:ext cx="6334218" cy="4752528"/>
          </a:xfrm>
        </p:spPr>
        <p:txBody>
          <a:bodyPr>
            <a:normAutofit/>
          </a:bodyPr>
          <a:lstStyle/>
          <a:p>
            <a:br>
              <a:rPr lang="ro-RO" dirty="0"/>
            </a:br>
            <a:r>
              <a:rPr lang="ro-RO" dirty="0"/>
              <a:t>Go back to the question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709682" y="249492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o-RO" sz="5400" dirty="0">
              <a:solidFill>
                <a:srgbClr val="000000"/>
              </a:solidFill>
              <a:latin typeface="Franklin Gothic Book"/>
            </a:endParaRPr>
          </a:p>
          <a:p>
            <a:pPr algn="ctr" defTabSz="685800"/>
            <a:r>
              <a:rPr lang="ro-RO" sz="5400" dirty="0">
                <a:solidFill>
                  <a:srgbClr val="000000"/>
                </a:solidFill>
                <a:latin typeface="Franklin Gothic Book"/>
                <a:hlinkClick r:id="rId3" action="ppaction://hlinksldjump"/>
              </a:rPr>
              <a:t>      </a:t>
            </a:r>
            <a:endParaRPr lang="ro-RO" sz="5400" dirty="0">
              <a:solidFill>
                <a:srgbClr val="000000"/>
              </a:solidFill>
              <a:latin typeface="Franklin Gothic Book"/>
            </a:endParaRPr>
          </a:p>
          <a:p>
            <a:pPr algn="ctr" defTabSz="685800"/>
            <a:r>
              <a:rPr lang="en-US" sz="5400" dirty="0">
                <a:solidFill>
                  <a:srgbClr val="000000"/>
                </a:solidFill>
                <a:latin typeface="Franklin Gothic Book"/>
                <a:hlinkClick r:id="rId4" action="ppaction://hlinksldjump"/>
              </a:rPr>
              <a:t>Go back to the question</a:t>
            </a:r>
            <a:endParaRPr lang="ro-RO" sz="5400" dirty="0">
              <a:solidFill>
                <a:srgbClr val="000000"/>
              </a:solidFill>
              <a:latin typeface="Franklin Gothic Book"/>
            </a:endParaRPr>
          </a:p>
          <a:p>
            <a:pPr algn="ctr" defTabSz="685800"/>
            <a:endParaRPr lang="ro-RO" sz="5400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Rectangle 2">
            <a:hlinkClick r:id="" action="ppaction://hlinkshowjump?jump=previousslide"/>
          </p:cNvPr>
          <p:cNvSpPr/>
          <p:nvPr/>
        </p:nvSpPr>
        <p:spPr>
          <a:xfrm>
            <a:off x="1223628" y="87474"/>
            <a:ext cx="6588732" cy="48605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o-RO" sz="3600" dirty="0">
                <a:solidFill>
                  <a:srgbClr val="FFFFFF"/>
                </a:solidFill>
                <a:latin typeface="Franklin Gothic Book"/>
                <a:hlinkClick r:id="rId2" action="ppaction://hlinksldjump"/>
              </a:rPr>
              <a:t>Try again!</a:t>
            </a:r>
            <a:br>
              <a:rPr lang="ro-RO" sz="1350" dirty="0">
                <a:solidFill>
                  <a:srgbClr val="FFFFFF"/>
                </a:solidFill>
                <a:latin typeface="Franklin Gothic Book"/>
                <a:hlinkClick r:id="" action="ppaction://noaction"/>
              </a:rPr>
            </a:br>
            <a:endParaRPr lang="ro-RO" sz="1350" dirty="0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4736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34" y="573528"/>
            <a:ext cx="6534726" cy="4158462"/>
          </a:xfrm>
        </p:spPr>
        <p:txBody>
          <a:bodyPr/>
          <a:lstStyle/>
          <a:p>
            <a:r>
              <a:rPr lang="ro-RO" dirty="0">
                <a:hlinkClick r:id="rId2" action="ppaction://hlinksldjump"/>
              </a:rPr>
              <a:t>Go to next question</a:t>
            </a:r>
            <a:endParaRPr lang="ro-RO" dirty="0"/>
          </a:p>
        </p:txBody>
      </p:sp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277634" y="141480"/>
            <a:ext cx="6642738" cy="42664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249492"/>
            <a:ext cx="5640705" cy="3780420"/>
          </a:xfrm>
        </p:spPr>
        <p:txBody>
          <a:bodyPr/>
          <a:lstStyle/>
          <a:p>
            <a:pPr algn="ctr"/>
            <a:r>
              <a:rPr lang="ro-RO" sz="4050" dirty="0">
                <a:hlinkClick r:id="rId2" action="ppaction://hlinksldjump">
                  <a:snd r:embed="rId3" name="applause.wav"/>
                </a:hlinkClick>
              </a:rPr>
              <a:t>CORRECT!</a:t>
            </a:r>
            <a:endParaRPr lang="ro-RO" sz="4050" dirty="0"/>
          </a:p>
        </p:txBody>
      </p:sp>
    </p:spTree>
    <p:extLst>
      <p:ext uri="{BB962C8B-B14F-4D97-AF65-F5344CB8AC3E}">
        <p14:creationId xmlns:p14="http://schemas.microsoft.com/office/powerpoint/2010/main" val="209320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br>
              <a:rPr lang="ro-RO" dirty="0"/>
            </a:br>
            <a:r>
              <a:rPr lang="en-US" dirty="0">
                <a:solidFill>
                  <a:srgbClr val="002060"/>
                </a:solidFill>
              </a:rPr>
              <a:t>which partner countries in this project have the country's flag in three colors?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53648"/>
            <a:ext cx="5853261" cy="2106234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rgbClr val="00B050"/>
                </a:solidFill>
                <a:hlinkClick r:id="rId2" action="ppaction://hlinksldjump"/>
              </a:rPr>
              <a:t>A: Cipru, Sweden, Romania</a:t>
            </a:r>
            <a:endParaRPr lang="ro-RO" sz="2400" dirty="0">
              <a:solidFill>
                <a:srgbClr val="00B050"/>
              </a:solidFill>
            </a:endParaRPr>
          </a:p>
          <a:p>
            <a:r>
              <a:rPr lang="ro-RO" sz="2400" dirty="0">
                <a:solidFill>
                  <a:srgbClr val="00B050"/>
                </a:solidFill>
                <a:hlinkClick r:id="rId2" action="ppaction://hlinksldjump"/>
              </a:rPr>
              <a:t>B: Italy, France, Sweden</a:t>
            </a:r>
            <a:endParaRPr lang="ro-RO" sz="2400" dirty="0">
              <a:solidFill>
                <a:srgbClr val="00B050"/>
              </a:solidFill>
            </a:endParaRPr>
          </a:p>
          <a:p>
            <a:r>
              <a:rPr lang="ro-RO" sz="2400" dirty="0">
                <a:solidFill>
                  <a:srgbClr val="00B050"/>
                </a:solidFill>
                <a:hlinkClick r:id="rId3" action="ppaction://hlinksldjump">
                  <a:snd r:embed="rId4" name="applause.wav"/>
                </a:hlinkClick>
              </a:rPr>
              <a:t>C: Romania, Italy, France</a:t>
            </a:r>
            <a:endParaRPr lang="ro-RO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195486"/>
            <a:ext cx="6334218" cy="4752528"/>
          </a:xfrm>
        </p:spPr>
        <p:txBody>
          <a:bodyPr>
            <a:normAutofit/>
          </a:bodyPr>
          <a:lstStyle/>
          <a:p>
            <a:br>
              <a:rPr lang="ro-RO" dirty="0"/>
            </a:br>
            <a:r>
              <a:rPr lang="ro-RO" dirty="0"/>
              <a:t>Go back to the question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1277634" y="125144"/>
            <a:ext cx="6588732" cy="45905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385646" y="125144"/>
            <a:ext cx="61026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o-RO" sz="5400" dirty="0">
              <a:solidFill>
                <a:srgbClr val="000000"/>
              </a:solidFill>
              <a:latin typeface="Franklin Gothic Book"/>
            </a:endParaRPr>
          </a:p>
          <a:p>
            <a:pPr algn="ctr" defTabSz="685800"/>
            <a:r>
              <a:rPr lang="ro-RO" sz="5400" dirty="0">
                <a:solidFill>
                  <a:srgbClr val="000000"/>
                </a:solidFill>
                <a:latin typeface="Franklin Gothic Book"/>
                <a:hlinkClick r:id="rId3" action="ppaction://hlinksldjump"/>
              </a:rPr>
              <a:t>Try again!</a:t>
            </a:r>
            <a:br>
              <a:rPr lang="ro-RO" sz="5400" dirty="0">
                <a:solidFill>
                  <a:srgbClr val="000000"/>
                </a:solidFill>
                <a:latin typeface="Franklin Gothic Book"/>
                <a:hlinkClick r:id="rId3" action="ppaction://hlinksldjump"/>
              </a:rPr>
            </a:br>
            <a:r>
              <a:rPr lang="ro-RO" sz="5400" dirty="0">
                <a:solidFill>
                  <a:srgbClr val="000000"/>
                </a:solidFill>
                <a:latin typeface="Franklin Gothic Book"/>
                <a:hlinkClick r:id="rId3" action="ppaction://hlinksldjump"/>
              </a:rPr>
              <a:t>      </a:t>
            </a:r>
            <a:endParaRPr lang="ro-RO" sz="5400" dirty="0">
              <a:solidFill>
                <a:srgbClr val="000000"/>
              </a:solidFill>
              <a:latin typeface="Franklin Gothic Book"/>
            </a:endParaRPr>
          </a:p>
          <a:p>
            <a:pPr algn="ctr" defTabSz="685800"/>
            <a:endParaRPr lang="ro-RO" sz="5400" dirty="0">
              <a:solidFill>
                <a:srgbClr val="000000"/>
              </a:solidFill>
              <a:latin typeface="Franklin Gothic Book"/>
            </a:endParaRPr>
          </a:p>
          <a:p>
            <a:pPr algn="ctr" defTabSz="685800"/>
            <a:endParaRPr lang="ro-RO" sz="5400" dirty="0">
              <a:solidFill>
                <a:srgbClr val="000000"/>
              </a:solidFill>
              <a:latin typeface="Franklin Gothic Book"/>
            </a:endParaRPr>
          </a:p>
          <a:p>
            <a:pPr algn="ctr" defTabSz="685800"/>
            <a:endParaRPr lang="ro-RO" sz="5400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609279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399</Words>
  <Application>Microsoft Office PowerPoint</Application>
  <PresentationFormat>On-screen Show (16:9)</PresentationFormat>
  <Paragraphs>143</Paragraphs>
  <Slides>40</Slides>
  <Notes>1</Notes>
  <HiddenSlides>18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Franklin Gothic Book</vt:lpstr>
      <vt:lpstr>Franklin Gothic Medium</vt:lpstr>
      <vt:lpstr>Segoe Script</vt:lpstr>
      <vt:lpstr>Wingdings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Which is the language spoken in Guadeloupe?</vt:lpstr>
      <vt:lpstr> Go back to the question</vt:lpstr>
      <vt:lpstr>CORRECT!</vt:lpstr>
      <vt:lpstr> which partner countries in this project have the country's flag in three colors?</vt:lpstr>
      <vt:lpstr> Go back to the question</vt:lpstr>
      <vt:lpstr>CORRECT!</vt:lpstr>
      <vt:lpstr>What do these people have in common? </vt:lpstr>
      <vt:lpstr>Go back to the question</vt:lpstr>
      <vt:lpstr>Go to the next Question</vt:lpstr>
      <vt:lpstr>from which country is the image</vt:lpstr>
      <vt:lpstr>PowerPoint Presentation</vt:lpstr>
      <vt:lpstr>GO BACK TO THE QUESTION</vt:lpstr>
      <vt:lpstr>GO TO THE NEXT QUESTION</vt:lpstr>
      <vt:lpstr>from which country is the image</vt:lpstr>
      <vt:lpstr>PowerPoint Presentation</vt:lpstr>
      <vt:lpstr>GO BACK TO THE QUESTION </vt:lpstr>
      <vt:lpstr>GO TO THE NEXT QUESTION </vt:lpstr>
      <vt:lpstr>from which country is the image</vt:lpstr>
      <vt:lpstr>PowerPoint Presentation</vt:lpstr>
      <vt:lpstr>GO BACK TO THE QUESTION</vt:lpstr>
      <vt:lpstr>GO TO THE NEXT QUESTION</vt:lpstr>
      <vt:lpstr>from which country is the image</vt:lpstr>
      <vt:lpstr>PowerPoint Presentation</vt:lpstr>
      <vt:lpstr>GO BACK TO THE QUESTION</vt:lpstr>
      <vt:lpstr>GO TO THE NEXT QUESTION</vt:lpstr>
      <vt:lpstr>from which country is the image</vt:lpstr>
      <vt:lpstr>PowerPoint Presentation</vt:lpstr>
      <vt:lpstr>GO BACK TO THE QUESTION</vt:lpstr>
      <vt:lpstr>GO TO THE NEXT QUESTION</vt:lpstr>
      <vt:lpstr>WHAT IS THE SIGN OF PEACE IN THE WORLD</vt:lpstr>
      <vt:lpstr>PowerPoint Presentation</vt:lpstr>
      <vt:lpstr>GO BACK TO THE QUESTION</vt:lpstr>
      <vt:lpstr> GO TO THE NEXT QUESTION </vt:lpstr>
      <vt:lpstr>YOU ARE AWESOME!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55</cp:revision>
  <dcterms:created xsi:type="dcterms:W3CDTF">2006-08-16T00:00:00Z</dcterms:created>
  <dcterms:modified xsi:type="dcterms:W3CDTF">2020-01-24T12:30:09Z</dcterms:modified>
</cp:coreProperties>
</file>